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media1.mp4" ContentType="video/mp4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08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590" y="67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theme" Target="theme/theme1.xml"  /><Relationship Id="rId16" Type="http://schemas.openxmlformats.org/officeDocument/2006/relationships/tableStyles" Target="tableStyles.xml"  /><Relationship Id="rId2" Type="http://schemas.openxmlformats.org/officeDocument/2006/relationships/notesMaster" Target="notesMasters/notesMaster1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media1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FA7EE25-0B0F-418A-894F-09F7437CA5C1}" type="datetime1">
              <a:rPr lang="ko-KR" altLang="en-US"/>
              <a:pPr lvl="0">
                <a:defRPr/>
              </a:pPr>
              <a:t>2023-11-26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79633B2A-2F51-4028-93E6-7D21721E47D0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09465-A759-4E58-80C1-E10F264B9BBA}" type="datetime2">
              <a:rPr lang="en-US" altLang="ko-KR" smtClean="0"/>
              <a:t>Sunday, November 26,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33024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089C4-CC82-4AFE-835E-0681A1E5600A}" type="datetime2">
              <a:rPr lang="en-US" altLang="ko-KR" smtClean="0"/>
              <a:t>Sunday, November 26,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189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94A87-2565-4C9B-9595-4C4175CFF3B0}" type="datetime2">
              <a:rPr lang="en-US" altLang="ko-KR" smtClean="0"/>
              <a:t>Sunday, November 26,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981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C6966-30F1-4388-8A9C-55B016FAAA7D}" type="datetime2">
              <a:rPr lang="en-US" altLang="ko-KR" smtClean="0"/>
              <a:t>Sunday, November 26,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976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1D62-A66F-4C7A-B05E-64764504495E}" type="datetime2">
              <a:rPr lang="en-US" altLang="ko-KR" smtClean="0"/>
              <a:t>Sunday, November 26,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21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D9C6-02AB-44BF-9EE2-6CDFFBF132AD}" type="datetime2">
              <a:rPr lang="en-US" altLang="ko-KR" smtClean="0"/>
              <a:t>Sunday, November 26,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696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E985A-49DB-447B-9FB9-893877D59ECD}" type="datetime2">
              <a:rPr lang="en-US" altLang="ko-KR" smtClean="0"/>
              <a:t>Sunday, November 26,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02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0133B-F384-468B-A78F-4EAFC51185B1}" type="datetime2">
              <a:rPr lang="en-US" altLang="ko-KR" smtClean="0"/>
              <a:t>Sunday, November 26,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75308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4BBEBA-97D2-46D4-B114-756C742D578F}" type="datetime2">
              <a:rPr lang="en-US" altLang="ko-KR" smtClean="0"/>
              <a:t>Sunday, November 26,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487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C32F9-3BB7-48DA-8705-1425F4E03BA0}" type="datetime2">
              <a:rPr lang="en-US" altLang="ko-KR" smtClean="0"/>
              <a:t>Sunday, November 26,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16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5A0DD-2930-4919-98CD-2AB89A02DC70}" type="datetime2">
              <a:rPr lang="en-US" altLang="ko-KR" smtClean="0"/>
              <a:t>Sunday, November 26,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23057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lIns="109728" tIns="109728" rIns="109728" bIns="91440" anchor="t"/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8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F923F8F-737A-4C29-A6A3-543950BA599C}" type="datetime2">
              <a:rPr lang="en-US" altLang="ko-KR" smtClean="0"/>
              <a:t>Sunday, November 26,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000" spc="8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000" spc="8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5416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697" r:id="rId6"/>
    <p:sldLayoutId id="2147483702" r:id="rId7"/>
    <p:sldLayoutId id="2147483698" r:id="rId8"/>
    <p:sldLayoutId id="2147483699" r:id="rId9"/>
    <p:sldLayoutId id="2147483700" r:id="rId10"/>
    <p:sldLayoutId id="2147483701" r:id="rId11"/>
  </p:sldLayoutIdLst>
  <p:hf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lang="en-US" sz="4800" kern="1200" spc="16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 spc="7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 spc="7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 spc="7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 spc="7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 spc="7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microsoft.com/office/2007/relationships/media" Target="../media/media1.mp4"  /><Relationship Id="rId2" Type="http://schemas.openxmlformats.org/officeDocument/2006/relationships/video" Target="../media/media1.mp4"  /><Relationship Id="rId3" Type="http://schemas.openxmlformats.org/officeDocument/2006/relationships/slideLayout" Target="../slideLayouts/slideLayout1.xml"  /><Relationship Id="rId4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EAAC53A-B8C7-2AA0-5AFD-0EF22D1FF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549275"/>
            <a:ext cx="3565524" cy="1997855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90000"/>
              </a:lnSpc>
            </a:pPr>
            <a:r>
              <a:rPr lang="ko-KR" altLang="en-US" sz="4800" dirty="0" err="1"/>
              <a:t>티머니</a:t>
            </a:r>
            <a:br>
              <a:rPr lang="en-US" altLang="ko-KR" sz="4800" dirty="0"/>
            </a:br>
            <a:r>
              <a:rPr lang="ko-KR" altLang="en-US" sz="4800" dirty="0"/>
              <a:t>토마스</a:t>
            </a:r>
            <a:br>
              <a:rPr lang="en-US" altLang="ko-KR" sz="4800" dirty="0"/>
            </a:br>
            <a:endParaRPr lang="en-US" altLang="ko-KR" sz="4800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9F2D4ED5-DC78-4C88-97AA-483206C53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70793" y="0"/>
            <a:ext cx="1468514" cy="1521012"/>
            <a:chOff x="5236793" y="2432482"/>
            <a:chExt cx="1468514" cy="1521012"/>
          </a:xfrm>
        </p:grpSpPr>
        <p:sp>
          <p:nvSpPr>
            <p:cNvPr id="56" name="Freeform 5">
              <a:extLst>
                <a:ext uri="{FF2B5EF4-FFF2-40B4-BE49-F238E27FC236}">
                  <a16:creationId xmlns:a16="http://schemas.microsoft.com/office/drawing/2014/main" id="{0DE0B65A-4839-40B2-BA92-1464FEADB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463135" y="2432482"/>
              <a:ext cx="1242172" cy="729202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842A0A68-39DD-4DA7-BAD5-63B9C139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236793" y="2566400"/>
              <a:ext cx="611884" cy="1076550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4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8">
              <a:extLst>
                <a:ext uri="{FF2B5EF4-FFF2-40B4-BE49-F238E27FC236}">
                  <a16:creationId xmlns:a16="http://schemas.microsoft.com/office/drawing/2014/main" id="{21A69E50-7E10-45C3-B4F2-19DBA7748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800000">
              <a:off x="5765469" y="2876944"/>
              <a:ext cx="630288" cy="1076550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40000"/>
                    <a:lumOff val="60000"/>
                    <a:alpha val="6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508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0" name="Oval 59">
            <a:extLst>
              <a:ext uri="{FF2B5EF4-FFF2-40B4-BE49-F238E27FC236}">
                <a16:creationId xmlns:a16="http://schemas.microsoft.com/office/drawing/2014/main" id="{D166A8AB-8924-421C-BCED-B54DBC405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7897" y="5497189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1228129-7F95-4BC2-5C1E-15FE4D1DFE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2677306"/>
            <a:ext cx="3565525" cy="3415519"/>
          </a:xfrm>
        </p:spPr>
        <p:txBody>
          <a:bodyPr vert="horz" wrap="square" lIns="0" tIns="0" rIns="0" bIns="0" rtlCol="0" anchor="t">
            <a:normAutofit/>
          </a:bodyPr>
          <a:lstStyle/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alpha val="60000"/>
                  </a:schemeClr>
                </a:solidFill>
              </a:rPr>
              <a:t>●20191551 </a:t>
            </a:r>
            <a:r>
              <a:rPr lang="ko-KR" altLang="en-US" sz="1600" dirty="0" err="1">
                <a:solidFill>
                  <a:schemeClr val="tx1">
                    <a:alpha val="60000"/>
                  </a:schemeClr>
                </a:solidFill>
              </a:rPr>
              <a:t>조철민</a:t>
            </a:r>
            <a:r>
              <a:rPr lang="en-US" altLang="ko-KR" sz="1600" dirty="0">
                <a:solidFill>
                  <a:schemeClr val="tx1">
                    <a:alpha val="60000"/>
                  </a:schemeClr>
                </a:solidFill>
              </a:rPr>
              <a:t> 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alpha val="60000"/>
                  </a:schemeClr>
                </a:solidFill>
              </a:rPr>
              <a:t>●20201121 </a:t>
            </a:r>
            <a:r>
              <a:rPr lang="ko-KR" altLang="en-US" sz="1600" dirty="0">
                <a:solidFill>
                  <a:schemeClr val="tx1">
                    <a:alpha val="60000"/>
                  </a:schemeClr>
                </a:solidFill>
              </a:rPr>
              <a:t>이상준</a:t>
            </a:r>
            <a:endParaRPr lang="en-US" altLang="ko-KR" sz="16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alpha val="60000"/>
                  </a:schemeClr>
                </a:solidFill>
              </a:rPr>
              <a:t>●20202802 </a:t>
            </a:r>
            <a:r>
              <a:rPr lang="ko-KR" altLang="en-US" sz="1600" dirty="0">
                <a:solidFill>
                  <a:schemeClr val="tx1">
                    <a:alpha val="60000"/>
                  </a:schemeClr>
                </a:solidFill>
              </a:rPr>
              <a:t>노건우</a:t>
            </a:r>
            <a:r>
              <a:rPr lang="en-US" altLang="ko-KR" sz="1600" dirty="0">
                <a:solidFill>
                  <a:schemeClr val="tx1">
                    <a:alpha val="60000"/>
                  </a:schemeClr>
                </a:solidFill>
              </a:rPr>
              <a:t> 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>
                    <a:alpha val="60000"/>
                  </a:schemeClr>
                </a:solidFill>
              </a:rPr>
              <a:t>●20222863 </a:t>
            </a:r>
            <a:r>
              <a:rPr lang="ko-KR" altLang="en-US" sz="1600" dirty="0">
                <a:solidFill>
                  <a:schemeClr val="tx1">
                    <a:alpha val="60000"/>
                  </a:schemeClr>
                </a:solidFill>
              </a:rPr>
              <a:t>박정아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4" name="비디오 3" descr="가로등">
            <a:extLst>
              <a:ext uri="{FF2B5EF4-FFF2-40B4-BE49-F238E27FC236}">
                <a16:creationId xmlns:a16="http://schemas.microsoft.com/office/drawing/2014/main" id="{0438C552-A2DA-D134-6D89-53CFD86ED5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4550900" y="1440535"/>
            <a:ext cx="7090237" cy="3976931"/>
          </a:xfrm>
          <a:custGeom>
            <a:avLst/>
            <a:gdLst/>
            <a:ahLst/>
            <a:cxnLst/>
            <a:rect l="l" t="t" r="r" b="b"/>
            <a:pathLst>
              <a:path w="7090237" h="5759451">
                <a:moveTo>
                  <a:pt x="0" y="0"/>
                </a:moveTo>
                <a:lnTo>
                  <a:pt x="7090237" y="0"/>
                </a:lnTo>
                <a:lnTo>
                  <a:pt x="7090237" y="5759451"/>
                </a:lnTo>
                <a:lnTo>
                  <a:pt x="0" y="5759451"/>
                </a:lnTo>
                <a:close/>
              </a:path>
            </a:pathLst>
          </a:cu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FEE3B3A-7AB8-1C99-444D-766DC5BA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z="2000" smtClean="0"/>
              <a:t>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22593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6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8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Oval 10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1" name="Group 12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2" name="Freeform: Shape 13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Freeform: Shape 14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Oval 15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Oval 16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6" name="Rectangle 18">
            <a:extLst>
              <a:ext uri="{FF2B5EF4-FFF2-40B4-BE49-F238E27FC236}">
                <a16:creationId xmlns:a16="http://schemas.microsoft.com/office/drawing/2014/main" id="{6DB9AC9A-C1ED-4713-9A6E-D5EBBB401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7FBFEC0-7B89-009C-6B39-914963ABB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738" y="549275"/>
            <a:ext cx="7343775" cy="38645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9600" dirty="0"/>
              <a:t>감사합니다</a:t>
            </a:r>
            <a:r>
              <a:rPr lang="en-US" altLang="ko-KR" sz="9600" dirty="0"/>
              <a:t>.</a:t>
            </a:r>
          </a:p>
        </p:txBody>
      </p:sp>
      <p:sp>
        <p:nvSpPr>
          <p:cNvPr id="37" name="Oval 20">
            <a:extLst>
              <a:ext uri="{FF2B5EF4-FFF2-40B4-BE49-F238E27FC236}">
                <a16:creationId xmlns:a16="http://schemas.microsoft.com/office/drawing/2014/main" id="{2FCFAB40-DA7C-4B6C-AD10-4EC44B54B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796" y="46546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22">
            <a:extLst>
              <a:ext uri="{FF2B5EF4-FFF2-40B4-BE49-F238E27FC236}">
                <a16:creationId xmlns:a16="http://schemas.microsoft.com/office/drawing/2014/main" id="{83296DCF-CBB7-4351-9E7E-623649419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594206" y="2826355"/>
            <a:ext cx="3366189" cy="1853969"/>
          </a:xfrm>
          <a:custGeom>
            <a:avLst/>
            <a:gdLst>
              <a:gd name="connsiteX0" fmla="*/ 201268 w 3366189"/>
              <a:gd name="connsiteY0" fmla="*/ 543015 h 1853969"/>
              <a:gd name="connsiteX1" fmla="*/ 1512221 w 3366189"/>
              <a:gd name="connsiteY1" fmla="*/ 0 h 1853969"/>
              <a:gd name="connsiteX2" fmla="*/ 3366189 w 3366189"/>
              <a:gd name="connsiteY2" fmla="*/ 1853969 h 1853969"/>
              <a:gd name="connsiteX3" fmla="*/ 2439204 w 3366189"/>
              <a:gd name="connsiteY3" fmla="*/ 1853969 h 1853969"/>
              <a:gd name="connsiteX4" fmla="*/ 1512221 w 3366189"/>
              <a:gd name="connsiteY4" fmla="*/ 926985 h 1853969"/>
              <a:gd name="connsiteX5" fmla="*/ 743552 w 3366189"/>
              <a:gd name="connsiteY5" fmla="*/ 1335684 h 1853969"/>
              <a:gd name="connsiteX6" fmla="*/ 676116 w 3366189"/>
              <a:gd name="connsiteY6" fmla="*/ 1459924 h 1853969"/>
              <a:gd name="connsiteX7" fmla="*/ 0 w 3366189"/>
              <a:gd name="connsiteY7" fmla="*/ 783808 h 1853969"/>
              <a:gd name="connsiteX8" fmla="*/ 81609 w 3366189"/>
              <a:gd name="connsiteY8" fmla="*/ 674673 h 1853969"/>
              <a:gd name="connsiteX9" fmla="*/ 201268 w 3366189"/>
              <a:gd name="connsiteY9" fmla="*/ 543015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66189" h="1853969">
                <a:moveTo>
                  <a:pt x="201268" y="543015"/>
                </a:moveTo>
                <a:cubicBezTo>
                  <a:pt x="536770" y="207513"/>
                  <a:pt x="1000262" y="0"/>
                  <a:pt x="1512221" y="0"/>
                </a:cubicBezTo>
                <a:cubicBezTo>
                  <a:pt x="2536139" y="0"/>
                  <a:pt x="3366189" y="830051"/>
                  <a:pt x="3366189" y="1853969"/>
                </a:cubicBezTo>
                <a:lnTo>
                  <a:pt x="2439204" y="1853969"/>
                </a:lnTo>
                <a:cubicBezTo>
                  <a:pt x="2439204" y="1342010"/>
                  <a:pt x="2024180" y="926985"/>
                  <a:pt x="1512221" y="926985"/>
                </a:cubicBezTo>
                <a:cubicBezTo>
                  <a:pt x="1192247" y="926985"/>
                  <a:pt x="910138" y="1089104"/>
                  <a:pt x="743552" y="1335684"/>
                </a:cubicBezTo>
                <a:lnTo>
                  <a:pt x="676116" y="1459924"/>
                </a:lnTo>
                <a:lnTo>
                  <a:pt x="0" y="783808"/>
                </a:lnTo>
                <a:lnTo>
                  <a:pt x="81609" y="674673"/>
                </a:lnTo>
                <a:cubicBezTo>
                  <a:pt x="119392" y="628891"/>
                  <a:pt x="159330" y="584953"/>
                  <a:pt x="201268" y="543015"/>
                </a:cubicBezTo>
                <a:close/>
              </a:path>
            </a:pathLst>
          </a:custGeom>
          <a:gradFill flip="none" rotWithShape="1">
            <a:gsLst>
              <a:gs pos="87000">
                <a:schemeClr val="bg2"/>
              </a:gs>
              <a:gs pos="0">
                <a:schemeClr val="bg2">
                  <a:lumMod val="90000"/>
                  <a:lumOff val="10000"/>
                </a:schemeClr>
              </a:gs>
            </a:gsLst>
            <a:lin ang="16200000" scaled="0"/>
            <a:tileRect/>
          </a:gradFill>
          <a:ln>
            <a:noFill/>
          </a:ln>
          <a:effectLst>
            <a:innerShdw blurRad="406400" dist="190500" dir="1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Freeform: Shape 24">
            <a:extLst>
              <a:ext uri="{FF2B5EF4-FFF2-40B4-BE49-F238E27FC236}">
                <a16:creationId xmlns:a16="http://schemas.microsoft.com/office/drawing/2014/main" id="{61AE2471-23B2-4B94-A613-E68609916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620971" y="2691401"/>
            <a:ext cx="3326036" cy="2226949"/>
          </a:xfrm>
          <a:custGeom>
            <a:avLst/>
            <a:gdLst>
              <a:gd name="connsiteX0" fmla="*/ 322118 w 3326036"/>
              <a:gd name="connsiteY0" fmla="*/ 508527 h 2226949"/>
              <a:gd name="connsiteX1" fmla="*/ 1501413 w 3326036"/>
              <a:gd name="connsiteY1" fmla="*/ 0 h 2226949"/>
              <a:gd name="connsiteX2" fmla="*/ 3317715 w 3326036"/>
              <a:gd name="connsiteY2" fmla="*/ 1778141 h 2226949"/>
              <a:gd name="connsiteX3" fmla="*/ 3326036 w 3326036"/>
              <a:gd name="connsiteY3" fmla="*/ 1843633 h 2226949"/>
              <a:gd name="connsiteX4" fmla="*/ 2942720 w 3326036"/>
              <a:gd name="connsiteY4" fmla="*/ 2226949 h 2226949"/>
              <a:gd name="connsiteX5" fmla="*/ 2428396 w 3326036"/>
              <a:gd name="connsiteY5" fmla="*/ 2226949 h 2226949"/>
              <a:gd name="connsiteX6" fmla="*/ 1501413 w 3326036"/>
              <a:gd name="connsiteY6" fmla="*/ 1113475 h 2226949"/>
              <a:gd name="connsiteX7" fmla="*/ 732744 w 3326036"/>
              <a:gd name="connsiteY7" fmla="*/ 1604395 h 2226949"/>
              <a:gd name="connsiteX8" fmla="*/ 715116 w 3326036"/>
              <a:gd name="connsiteY8" fmla="*/ 1639249 h 2226949"/>
              <a:gd name="connsiteX9" fmla="*/ 0 w 3326036"/>
              <a:gd name="connsiteY9" fmla="*/ 924133 h 2226949"/>
              <a:gd name="connsiteX10" fmla="*/ 70802 w 3326036"/>
              <a:gd name="connsiteY10" fmla="*/ 810403 h 2226949"/>
              <a:gd name="connsiteX11" fmla="*/ 322118 w 3326036"/>
              <a:gd name="connsiteY11" fmla="*/ 508527 h 22269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326036" h="2226949">
                <a:moveTo>
                  <a:pt x="322118" y="508527"/>
                </a:moveTo>
                <a:cubicBezTo>
                  <a:pt x="642593" y="190840"/>
                  <a:pt x="1053449" y="0"/>
                  <a:pt x="1501413" y="0"/>
                </a:cubicBezTo>
                <a:cubicBezTo>
                  <a:pt x="2397341" y="0"/>
                  <a:pt x="3144839" y="763359"/>
                  <a:pt x="3317715" y="1778141"/>
                </a:cubicBezTo>
                <a:lnTo>
                  <a:pt x="3326036" y="1843633"/>
                </a:lnTo>
                <a:lnTo>
                  <a:pt x="2942720" y="2226949"/>
                </a:lnTo>
                <a:lnTo>
                  <a:pt x="2428396" y="2226949"/>
                </a:lnTo>
                <a:cubicBezTo>
                  <a:pt x="2428396" y="1611994"/>
                  <a:pt x="2013372" y="1113475"/>
                  <a:pt x="1501413" y="1113475"/>
                </a:cubicBezTo>
                <a:cubicBezTo>
                  <a:pt x="1181439" y="1113475"/>
                  <a:pt x="899329" y="1308209"/>
                  <a:pt x="732744" y="1604395"/>
                </a:cubicBezTo>
                <a:lnTo>
                  <a:pt x="715116" y="1639249"/>
                </a:lnTo>
                <a:lnTo>
                  <a:pt x="0" y="924133"/>
                </a:lnTo>
                <a:lnTo>
                  <a:pt x="70802" y="810403"/>
                </a:lnTo>
                <a:cubicBezTo>
                  <a:pt x="146367" y="700418"/>
                  <a:pt x="230553" y="599295"/>
                  <a:pt x="322118" y="508527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60000"/>
            </a:schemeClr>
          </a:solidFill>
          <a:ln>
            <a:noFill/>
          </a:ln>
          <a:effectLst>
            <a:softEdge rad="444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FB59F4D-13F5-4E73-B3D4-2CFDEC0C5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1183572" y="4805365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63500" dist="2540000">
              <a:schemeClr val="accent1">
                <a:lumMod val="60000"/>
                <a:lumOff val="40000"/>
                <a:alpha val="2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F9E2A6-DD0B-4975-1ADB-6BD11CCEA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altLang="ko-KR" sz="2000" smtClean="0"/>
              <a:pPr/>
              <a:t>10</a:t>
            </a:fld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208762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5D3F62-BA3A-0584-33B7-E1C3BE926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311B76-E339-C12F-85C6-976F1221A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1. </a:t>
            </a: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데이터 로드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r>
              <a:rPr lang="en-US" altLang="ko-KR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2. </a:t>
            </a:r>
            <a:r>
              <a:rPr lang="en-US" altLang="ko-KR" sz="1800" b="1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Autogluon</a:t>
            </a:r>
            <a:r>
              <a:rPr lang="en-US" altLang="ko-KR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 학습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r>
              <a:rPr lang="en-US" altLang="ko-KR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3. </a:t>
            </a: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테스트 세트에 대한 예측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r>
              <a:rPr lang="en-US" altLang="ko-KR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4. </a:t>
            </a: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훈련 데이터에 대한 성능 평가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r>
              <a:rPr lang="en-US" altLang="ko-KR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5. </a:t>
            </a: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결과 파일 생성 및 저장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7F2029-61D2-D31B-431C-A85123EA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z="2000" smtClean="0"/>
              <a:t>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13343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CCA61E-B162-8635-4AB6-D6F434EF9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259673"/>
            <a:ext cx="10713340" cy="1058461"/>
          </a:xfrm>
        </p:spPr>
        <p:txBody>
          <a:bodyPr>
            <a:normAutofit fontScale="90000"/>
          </a:bodyPr>
          <a:lstStyle/>
          <a:p>
            <a:r>
              <a:rPr lang="ko-KR" altLang="en-US" sz="4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데이터 로드</a:t>
            </a:r>
            <a:br>
              <a:rPr lang="ko-KR" altLang="en-US" sz="4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</a:rPr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8C4299-4968-B9FB-CCAC-A74AD0548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515035"/>
            <a:ext cx="11090274" cy="5342966"/>
          </a:xfrm>
        </p:spPr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기존의 </a:t>
            </a: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tain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data(gid, DATE, TIME, ALIGHT_DEMAND)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에서 외부데이터를 추가하고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파생변수를 생성하였다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 과정을 거쳐서 만든 데이터가 ▲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merged_data(1).csv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데이터이다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chemeClr val="tx1"/>
              </a:solidFill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month: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월 정보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day: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일 정보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weekday: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주중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/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주말 여부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(3: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주중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5: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주말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)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TimeOfDay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시간대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Month_ALIGHT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해당 지역에서의 월평균 하차 수요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DAY_ALIGHT: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해당 지역에서의 일 평균 하차 수요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monthly_ratio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월 하차 평균 비율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daily_ratio_mean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일별 하차 평균 비율의 평균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daily_avg_al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일 평균 하차 수요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al_mov_avg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하차 이동 평균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val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gid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별 인구수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geometry: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지리 정보를 담고 있는 데이터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sh_count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의원 수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bh_count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병원 수</a:t>
            </a:r>
            <a:r>
              <a:rPr lang="en-US" altLang="ko-KR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,</a:t>
            </a:r>
            <a:r>
              <a:rPr lang="ko-KR" altLang="en-US" sz="1800" kern="0" spc="0" dirty="0">
                <a:solidFill>
                  <a:srgbClr val="FFFF00"/>
                </a:solidFill>
                <a:latin typeface="함초롬바탕" panose="02030604000101010101" pitchFamily="18" charset="-127"/>
              </a:rPr>
              <a:t> </a:t>
            </a:r>
            <a:r>
              <a:rPr lang="en-US" altLang="ko-KR" sz="1800" kern="0" spc="0" dirty="0" err="1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bus_st_count</a:t>
            </a:r>
            <a:r>
              <a:rPr lang="en-US" altLang="ko-KR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버스 </a:t>
            </a:r>
            <a:r>
              <a:rPr lang="ko-KR" altLang="en-US" sz="1800" kern="0" spc="0" dirty="0" err="1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승차장</a:t>
            </a:r>
            <a:r>
              <a:rPr lang="ko-KR" altLang="en-US" sz="1800" kern="0" spc="0" dirty="0">
                <a:solidFill>
                  <a:srgbClr val="FFFF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수</a:t>
            </a:r>
            <a:endParaRPr lang="en-US" altLang="ko-KR" sz="1800" kern="0" spc="0" dirty="0">
              <a:solidFill>
                <a:srgbClr val="FFFF00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EC18D7-C0E9-C818-5EC4-EF7B618BF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z="2000" smtClean="0"/>
              <a:t>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93862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5E22894-2B17-5F9E-6BA9-A75E51B3B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"/>
            <a:ext cx="11090274" cy="6092824"/>
          </a:xfrm>
        </p:spPr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6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데이터 로드</a:t>
            </a:r>
            <a:endParaRPr lang="en-US" altLang="ko-KR" sz="26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altLang="ko-KR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  <a:ea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기존의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test data(TIME, ALIGHT_DEMAND)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에서 </a:t>
            </a: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tain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data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와 똑같이 외부데이터를 추가하였다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이 과정을 거쳐서 만든 데이터가 ▲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merged_test(1).csv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데이터이다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이처럼 저희는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격자별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인구수와 의원 수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병원 수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버스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승차장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수가 있어야 더 정확한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값을 낼 수 있다고 생각하여 외부데이터를 불러와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grid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번호에 맞춰 겪자 별로 얼마나 위치 하는지를 파악하여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data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에 추가했습니다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CA53E0D-DE39-3BE2-6393-2F1A1EC1D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z="2000" smtClean="0"/>
              <a:t>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02398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F36861-9FFD-B2BD-A8DB-E75216C32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80660"/>
            <a:ext cx="10442035" cy="1028316"/>
          </a:xfrm>
        </p:spPr>
        <p:txBody>
          <a:bodyPr>
            <a:normAutofit fontScale="90000"/>
          </a:bodyPr>
          <a:lstStyle/>
          <a:p>
            <a:r>
              <a:rPr lang="en-US" altLang="ko-KR" sz="4800" b="1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Autogluon</a:t>
            </a:r>
            <a:r>
              <a:rPr lang="en-US" altLang="ko-KR" sz="4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4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 학습</a:t>
            </a:r>
            <a:br>
              <a:rPr lang="ko-KR" altLang="en-US" sz="4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</a:rPr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8EFC77-FB34-AF52-CC63-857FB95D60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008093"/>
            <a:ext cx="11090274" cy="3863789"/>
          </a:xfrm>
        </p:spPr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Auto gluo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n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은 자동 기계 학습 라이브러리로서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사용자가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머신러닝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모델을 효과적으로 선택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개조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학습할 수 있게 도와주는 모델입니다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Autogluon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은 다양한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머신러닝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작업에 대한 자동화된 솔루션을 제공하며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특히 표 형식의 데이터에 대한 자동화된 기능을 강조합니다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여러 모델을 시도하고 최상의 모델을 선택하며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하이퍼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파라미터 튜닝 및 앙상블 기법을 활용하여 모델을 향상하는 과정을 자동으로 수행합니다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7D3D91-8E40-72F2-1C3F-A0D7AF2F1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z="2000" smtClean="0"/>
              <a:t>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85172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8CEF02-9194-968D-FAA5-7A33AA1D4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sz="4800" b="1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Autogluon</a:t>
            </a:r>
            <a:r>
              <a:rPr lang="en-US" altLang="ko-KR" sz="4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4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 학습 단계</a:t>
            </a:r>
            <a:br>
              <a:rPr lang="en-US" altLang="ko-KR" sz="4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651961-BEB1-3978-0D35-0B8C05668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Autogluon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 수행하는 주요 작업은 다음과 같습니다</a:t>
            </a:r>
            <a:r>
              <a:rPr lang="en-US" altLang="ko-KR" sz="1800" kern="0" spc="0" dirty="0">
                <a:solidFill>
                  <a:schemeClr val="tx1"/>
                </a:solidFill>
                <a:latin typeface="함초롬바탕" panose="02030604000101010101" pitchFamily="18" charset="-127"/>
                <a:ea typeface="함초롬바탕" panose="02030604000101010101" pitchFamily="18" charset="-127"/>
              </a:rPr>
              <a:t>: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 선택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여러 종류의 모델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앙상블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신경망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트리 기반 모델 등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)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을 자동으로 시도하고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주어진 문제에 대해 가장 효과적인 모델을 선택합니다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sz="1800" b="1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하이퍼</a:t>
            </a: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파라미터 튜닝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각 모델에 대해 최적의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하이퍼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파라미터를 탐색하여 모델 성능을 향상합니다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앙상블 구성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여러 모델의 예측을 결합하여 예측 성능을 높이는 앙상블 기법을 적용합니다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342900" marR="0" lvl="0" indent="-34290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특성 중요도 추정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모델이 어떤 특성에 가장 많은 중요성을 부여하는지 자동으로 추정합니다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BACABCC-DF53-7527-9B3D-EC3F83037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z="2000" smtClean="0"/>
              <a:t>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78820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694D74-27D2-8D5D-8F09-BB5D1CF53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48800"/>
            <a:ext cx="11091600" cy="1332000"/>
          </a:xfrm>
        </p:spPr>
        <p:txBody>
          <a:bodyPr>
            <a:normAutofit fontScale="90000"/>
          </a:bodyPr>
          <a:lstStyle/>
          <a:p>
            <a:r>
              <a:rPr lang="ko-KR" altLang="en-US" sz="4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테스트 세트에 대한 예측</a:t>
            </a:r>
            <a:br>
              <a:rPr lang="ko-KR" altLang="en-US" sz="4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</a:rPr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0C8AFD-9C65-7B28-FB96-46EC1EC3D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649506"/>
            <a:ext cx="11090274" cy="5109317"/>
          </a:xfrm>
        </p:spPr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b="1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Autogluon</a:t>
            </a:r>
            <a:r>
              <a:rPr lang="en-US" altLang="ko-KR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 사용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</a:t>
            </a:r>
          </a:p>
          <a:p>
            <a:pPr marL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predictor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객체는 </a:t>
            </a: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Autogluon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에서 학습된 모델을 담고 있습니다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 모델은 훈련 데이터에서 학습되었고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최적의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하이퍼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파라미터와 앙상블 구성 등이 적용된 상태입니다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테스트 데이터 예측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predictor·predict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(test)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는 학습된 모델을 사용하여 테스트 데이터인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test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에 대한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예측값을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생성합니다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이때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모델이 회귀 모델로 설정되었으므로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RIDE_DEMAND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하는 예측하려는 변수에 대한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예측값이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생성됩니다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결과 저장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생성된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예측값은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predictions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변수에 저장됩니다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2B8FA4-3B82-0769-A53C-0A13A2E0D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z="2000" smtClean="0"/>
              <a:t>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71438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6847AA-C57B-429E-F782-A2D5CEDD1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7" y="296399"/>
            <a:ext cx="11091600" cy="1332000"/>
          </a:xfrm>
        </p:spPr>
        <p:txBody>
          <a:bodyPr>
            <a:normAutofit fontScale="90000"/>
          </a:bodyPr>
          <a:lstStyle/>
          <a:p>
            <a:r>
              <a:rPr lang="ko-KR" altLang="en-US" sz="4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훈련 데이터에 대한 성능 평가</a:t>
            </a:r>
            <a:br>
              <a:rPr lang="ko-KR" altLang="en-US" sz="4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</a:rPr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538680-F67B-3C85-8195-1FB0ACF60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628399"/>
            <a:ext cx="11090274" cy="4727577"/>
          </a:xfrm>
        </p:spPr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train_predictions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학습된 모델을 사용하여 훈련 데이터에 대한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예측값을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생성합니다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train_target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: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훈련 데이터에서 실제 타겟 변수인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'RIDE_DEMAND'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를 가져와 변수에 저장합니다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mean_absolute_error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</a:t>
            </a: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train_target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</a:t>
            </a: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train_predictions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):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평균 절대 오차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(MAE)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함수를 사용하여 모델의 훈련 데이터 예측 성능을 평가합니다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MAE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는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예측값과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실제값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사이의 평균적인 절대적인 오차를 나타냅니다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훈련 데이터에 대한 성능을 확인하고 성능 평가는 모델의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과적합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여부를 확인하는 데 도움이 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670D70-9B1E-B607-A19D-23FB2E1D2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sz="20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820400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7C7BA-243A-4EB3-2416-00FFD5C3C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537" y="155751"/>
            <a:ext cx="11091600" cy="1332000"/>
          </a:xfrm>
        </p:spPr>
        <p:txBody>
          <a:bodyPr>
            <a:normAutofit fontScale="90000"/>
          </a:bodyPr>
          <a:lstStyle/>
          <a:p>
            <a:r>
              <a:rPr lang="ko-KR" altLang="en-US" sz="4800" b="1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결과 파일 생성 및 저장</a:t>
            </a:r>
            <a:br>
              <a:rPr lang="ko-KR" altLang="en-US" sz="4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</a:rPr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6BA1C6-5578-0AF2-2A7A-C9B9D301D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487751"/>
            <a:ext cx="11090274" cy="5204450"/>
          </a:xfrm>
        </p:spPr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submission = test: submission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이 변수는 테스트 데이터를 기반으로 한 예측 </a:t>
            </a:r>
            <a:r>
              <a:rPr lang="ko-KR" altLang="en-US" sz="1800" kern="0" spc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결과를 저장할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데이터프레임입니다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그리고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 submission['RIDE_DEMAND'] = predictions: predictions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변수에 저장된 테스트 데이터에 대한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예측값을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새로운 열로 추가합니다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이 경우 </a:t>
            </a:r>
            <a:r>
              <a:rPr lang="ko-KR" altLang="en-US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예측값은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'RIDE_DEMAND'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열에 추가됩니다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1800" kern="0" spc="0" dirty="0" err="1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submission.to_CSV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('submission. CSV', index=False): submission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 데이터프레임을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CSV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파일로 저장합니다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index=False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는 데이터프레임의 인덱스를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CSV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파일에 포함하지 않도록 하는 옵션입니다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생성된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CSV 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파일은 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'submission. CSV'</a:t>
            </a:r>
            <a:r>
              <a:rPr lang="ko-KR" altLang="en-US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라는 이름으로 현재 작업 디렉터리에 저장됩니다</a:t>
            </a:r>
            <a:r>
              <a:rPr lang="en-US" altLang="ko-KR" sz="1800" kern="0" spc="0" dirty="0">
                <a:solidFill>
                  <a:schemeClr val="tx1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chemeClr val="tx1"/>
              </a:solidFill>
              <a:effectLst/>
              <a:latin typeface="함초롬바탕" panose="02030604000101010101" pitchFamily="18" charset="-127"/>
            </a:endParaRPr>
          </a:p>
          <a:p>
            <a:pPr marL="0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DCCD342-C6F0-53B7-AA25-A24FF55D9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z="2000" smtClean="0"/>
              <a:t>9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62270026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Malgun Gothic Semilight"/>
        <a:ea typeface=""/>
        <a:cs typeface=""/>
      </a:majorFont>
      <a:minorFont>
        <a:latin typeface="Malgun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463</ep:Words>
  <ep:PresentationFormat>와이드스크린</ep:PresentationFormat>
  <ep:Paragraphs>55</ep:Paragraphs>
  <ep:Slides>10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ep:HeadingPairs>
  <ep:TitlesOfParts>
    <vt:vector size="11" baseType="lpstr">
      <vt:lpstr>3DFloatVTI</vt:lpstr>
      <vt:lpstr>티머니 토마스</vt:lpstr>
      <vt:lpstr>목차</vt:lpstr>
      <vt:lpstr>데이터 로드</vt:lpstr>
      <vt:lpstr>슬라이드 4</vt:lpstr>
      <vt:lpstr>Autogluon 모델 학습</vt:lpstr>
      <vt:lpstr>Autogluon 모델 학습 단계</vt:lpstr>
      <vt:lpstr>테스트 세트에 대한 예측</vt:lpstr>
      <vt:lpstr>훈련 데이터에 대한 성능 평가</vt:lpstr>
      <vt:lpstr>결과 파일 생성 및 저장</vt:lpstr>
      <vt:lpstr>감사합니다.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2023-11-26T08:57:37.000</dcterms:created>
  <dc:creator>건우 노</dc:creator>
  <cp:lastModifiedBy>shrjs</cp:lastModifiedBy>
  <dcterms:modified xsi:type="dcterms:W3CDTF">2023-11-26T09:51:33.456</dcterms:modified>
  <cp:revision>6</cp:revision>
  <dc:title>티머니 토마스 </dc:title>
  <cp:version>1000.0000.01</cp:version>
</cp:coreProperties>
</file>

<file path=docProps/thumbnail.jpeg>
</file>